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3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61" r:id="rId12"/>
    <p:sldId id="262" r:id="rId13"/>
    <p:sldId id="263" r:id="rId14"/>
    <p:sldId id="264" r:id="rId15"/>
    <p:sldId id="265" r:id="rId16"/>
    <p:sldId id="266" r:id="rId17"/>
    <p:sldId id="289" r:id="rId18"/>
    <p:sldId id="301" r:id="rId19"/>
    <p:sldId id="290" r:id="rId20"/>
    <p:sldId id="297" r:id="rId21"/>
    <p:sldId id="291" r:id="rId22"/>
    <p:sldId id="298" r:id="rId23"/>
    <p:sldId id="292" r:id="rId24"/>
    <p:sldId id="299" r:id="rId25"/>
    <p:sldId id="294" r:id="rId26"/>
    <p:sldId id="300" r:id="rId27"/>
    <p:sldId id="296" r:id="rId28"/>
    <p:sldId id="295" r:id="rId29"/>
    <p:sldId id="304" r:id="rId30"/>
    <p:sldId id="306" r:id="rId31"/>
    <p:sldId id="307" r:id="rId32"/>
    <p:sldId id="308" r:id="rId33"/>
    <p:sldId id="309" r:id="rId34"/>
    <p:sldId id="302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A67-451F-40BA-B42C-E3443912D67F}" type="datetimeFigureOut">
              <a:rPr lang="cs-CZ" smtClean="0"/>
              <a:pPr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43E-943B-481A-830E-2C71D765C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A67-451F-40BA-B42C-E3443912D67F}" type="datetimeFigureOut">
              <a:rPr lang="cs-CZ" smtClean="0"/>
              <a:pPr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43E-943B-481A-830E-2C71D765C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A67-451F-40BA-B42C-E3443912D67F}" type="datetimeFigureOut">
              <a:rPr lang="cs-CZ" smtClean="0"/>
              <a:pPr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43E-943B-481A-830E-2C71D765C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A67-451F-40BA-B42C-E3443912D67F}" type="datetimeFigureOut">
              <a:rPr lang="cs-CZ" smtClean="0"/>
              <a:pPr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43E-943B-481A-830E-2C71D765C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A67-451F-40BA-B42C-E3443912D67F}" type="datetimeFigureOut">
              <a:rPr lang="cs-CZ" smtClean="0"/>
              <a:pPr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43E-943B-481A-830E-2C71D765C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A67-451F-40BA-B42C-E3443912D67F}" type="datetimeFigureOut">
              <a:rPr lang="cs-CZ" smtClean="0"/>
              <a:pPr/>
              <a:t>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43E-943B-481A-830E-2C71D765C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A67-451F-40BA-B42C-E3443912D67F}" type="datetimeFigureOut">
              <a:rPr lang="cs-CZ" smtClean="0"/>
              <a:pPr/>
              <a:t>2.3.2017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43E-943B-481A-830E-2C71D765C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A67-451F-40BA-B42C-E3443912D67F}" type="datetimeFigureOut">
              <a:rPr lang="cs-CZ" smtClean="0"/>
              <a:pPr/>
              <a:t>2.3.2017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43E-943B-481A-830E-2C71D765C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A67-451F-40BA-B42C-E3443912D67F}" type="datetimeFigureOut">
              <a:rPr lang="cs-CZ" smtClean="0"/>
              <a:pPr/>
              <a:t>2.3.2017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43E-943B-481A-830E-2C71D765C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A67-451F-40BA-B42C-E3443912D67F}" type="datetimeFigureOut">
              <a:rPr lang="cs-CZ" smtClean="0"/>
              <a:pPr/>
              <a:t>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43E-943B-481A-830E-2C71D765C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8A67-451F-40BA-B42C-E3443912D67F}" type="datetimeFigureOut">
              <a:rPr lang="cs-CZ" smtClean="0"/>
              <a:pPr/>
              <a:t>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643E-943B-481A-830E-2C71D765C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8A67-451F-40BA-B42C-E3443912D67F}" type="datetimeFigureOut">
              <a:rPr lang="cs-CZ" smtClean="0"/>
              <a:pPr/>
              <a:t>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F643E-943B-481A-830E-2C71D765C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Ryzák 2016 003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-124691"/>
            <a:ext cx="9144000" cy="6982691"/>
          </a:xfrm>
          <a:prstGeom prst="rect">
            <a:avLst/>
          </a:prstGeom>
          <a:noFill/>
          <a:ln>
            <a:noFill/>
          </a:ln>
          <a:effectLst>
            <a:innerShdw blurRad="63500" dist="50800" dir="11160000">
              <a:schemeClr val="bg1">
                <a:lumMod val="50000"/>
                <a:alpha val="67000"/>
              </a:schemeClr>
            </a:inn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</p:pic>
      <p:sp>
        <p:nvSpPr>
          <p:cNvPr id="5" name="TextovéPole 4"/>
          <p:cNvSpPr txBox="1"/>
          <p:nvPr/>
        </p:nvSpPr>
        <p:spPr>
          <a:xfrm>
            <a:off x="179512" y="188640"/>
            <a:ext cx="8784976" cy="258532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VYSOKOVSKÁ  HVĚZDA </a:t>
            </a:r>
          </a:p>
          <a:p>
            <a:pPr algn="ctr"/>
            <a:r>
              <a:rPr lang="cs-CZ" sz="9600" b="1" dirty="0" smtClean="0">
                <a:solidFill>
                  <a:schemeClr val="bg1">
                    <a:lumMod val="85000"/>
                  </a:schemeClr>
                </a:solidFill>
              </a:rPr>
              <a:t>201</a:t>
            </a:r>
            <a:r>
              <a:rPr lang="cs-CZ" sz="96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7" name="Volný tvar 16"/>
          <p:cNvSpPr/>
          <p:nvPr/>
        </p:nvSpPr>
        <p:spPr>
          <a:xfrm>
            <a:off x="196948" y="3896751"/>
            <a:ext cx="3432517" cy="2813538"/>
          </a:xfrm>
          <a:custGeom>
            <a:avLst/>
            <a:gdLst>
              <a:gd name="connsiteX0" fmla="*/ 1871003 w 3432517"/>
              <a:gd name="connsiteY0" fmla="*/ 1674055 h 2813538"/>
              <a:gd name="connsiteX1" fmla="*/ 0 w 3432517"/>
              <a:gd name="connsiteY1" fmla="*/ 1814732 h 2813538"/>
              <a:gd name="connsiteX2" fmla="*/ 3432517 w 3432517"/>
              <a:gd name="connsiteY2" fmla="*/ 647114 h 2813538"/>
              <a:gd name="connsiteX3" fmla="*/ 1223889 w 3432517"/>
              <a:gd name="connsiteY3" fmla="*/ 2813538 h 2813538"/>
              <a:gd name="connsiteX4" fmla="*/ 2827606 w 3432517"/>
              <a:gd name="connsiteY4" fmla="*/ 0 h 2813538"/>
              <a:gd name="connsiteX5" fmla="*/ 2363372 w 3432517"/>
              <a:gd name="connsiteY5" fmla="*/ 2813538 h 2813538"/>
              <a:gd name="connsiteX6" fmla="*/ 1871003 w 3432517"/>
              <a:gd name="connsiteY6" fmla="*/ 1674055 h 281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2517" h="2813538">
                <a:moveTo>
                  <a:pt x="1871003" y="1674055"/>
                </a:moveTo>
                <a:lnTo>
                  <a:pt x="0" y="1814732"/>
                </a:lnTo>
                <a:lnTo>
                  <a:pt x="3432517" y="647114"/>
                </a:lnTo>
                <a:lnTo>
                  <a:pt x="1223889" y="2813538"/>
                </a:lnTo>
                <a:lnTo>
                  <a:pt x="2827606" y="0"/>
                </a:lnTo>
                <a:lnTo>
                  <a:pt x="2363372" y="2813538"/>
                </a:lnTo>
                <a:lnTo>
                  <a:pt x="1871003" y="1674055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ývojový diagram: spojka 21"/>
          <p:cNvSpPr/>
          <p:nvPr/>
        </p:nvSpPr>
        <p:spPr>
          <a:xfrm>
            <a:off x="2915816" y="3789040"/>
            <a:ext cx="216024" cy="21602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ývojový diagram: spojka 22"/>
          <p:cNvSpPr/>
          <p:nvPr/>
        </p:nvSpPr>
        <p:spPr>
          <a:xfrm>
            <a:off x="3491880" y="4437112"/>
            <a:ext cx="216024" cy="21602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ývojový diagram: spojka 23"/>
          <p:cNvSpPr/>
          <p:nvPr/>
        </p:nvSpPr>
        <p:spPr>
          <a:xfrm>
            <a:off x="2483768" y="6641976"/>
            <a:ext cx="216024" cy="21602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ývojový diagram: spojka 25"/>
          <p:cNvSpPr/>
          <p:nvPr/>
        </p:nvSpPr>
        <p:spPr>
          <a:xfrm>
            <a:off x="0" y="5589240"/>
            <a:ext cx="216024" cy="21602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ývojový diagram: spojka 27"/>
          <p:cNvSpPr/>
          <p:nvPr/>
        </p:nvSpPr>
        <p:spPr>
          <a:xfrm>
            <a:off x="1331640" y="6641976"/>
            <a:ext cx="216024" cy="21602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2051720" y="5445224"/>
            <a:ext cx="0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flipV="1">
            <a:off x="1907704" y="5517232"/>
            <a:ext cx="288032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letadlo_export.gif"/>
          <p:cNvPicPr>
            <a:picLocks noChangeAspect="1"/>
          </p:cNvPicPr>
          <p:nvPr/>
        </p:nvPicPr>
        <p:blipFill>
          <a:blip r:embed="rId3" cstate="print">
            <a:lum bright="7000" contrast="25000"/>
          </a:blip>
          <a:stretch>
            <a:fillRect/>
          </a:stretch>
        </p:blipFill>
        <p:spPr>
          <a:xfrm>
            <a:off x="5868144" y="5085184"/>
            <a:ext cx="1512168" cy="1547609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  <a:scene3d>
            <a:camera prst="orthographicFront"/>
            <a:lightRig rig="glow" dir="t"/>
          </a:scene3d>
          <a:sp3d contourW="12700" prstMaterial="flat">
            <a:contourClr>
              <a:schemeClr val="bg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Přímá spojovací čára 3"/>
          <p:cNvCxnSpPr/>
          <p:nvPr/>
        </p:nvCxnSpPr>
        <p:spPr>
          <a:xfrm flipH="1">
            <a:off x="971600" y="3429000"/>
            <a:ext cx="3312368" cy="288032"/>
          </a:xfrm>
          <a:prstGeom prst="line">
            <a:avLst/>
          </a:prstGeom>
          <a:ln w="31750" cap="sq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 rot="21279950">
            <a:off x="2191907" y="3149570"/>
            <a:ext cx="230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12,9 km     265°</a:t>
            </a:r>
            <a:endParaRPr lang="cs-CZ" b="1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4211960" y="2924944"/>
            <a:ext cx="144016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Vývojový diagram: spojka 13"/>
          <p:cNvSpPr/>
          <p:nvPr/>
        </p:nvSpPr>
        <p:spPr>
          <a:xfrm>
            <a:off x="683568" y="3429000"/>
            <a:ext cx="648072" cy="6480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39552" y="29969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 = 500 m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 rot="15628693">
            <a:off x="4056238" y="2751730"/>
            <a:ext cx="83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500 m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 rot="15628693">
            <a:off x="4184406" y="3637878"/>
            <a:ext cx="80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500 m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 flipH="1">
            <a:off x="971600" y="1628800"/>
            <a:ext cx="5976664" cy="2088232"/>
          </a:xfrm>
          <a:prstGeom prst="line">
            <a:avLst/>
          </a:prstGeom>
          <a:ln w="31750" cap="sq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 rot="20456121">
            <a:off x="2251508" y="2275894"/>
            <a:ext cx="334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24,7  km      071°</a:t>
            </a:r>
            <a:endParaRPr lang="cs-CZ" b="1" dirty="0"/>
          </a:p>
        </p:txBody>
      </p:sp>
      <p:sp>
        <p:nvSpPr>
          <p:cNvPr id="6" name="Vývojový diagram: spojka 5"/>
          <p:cNvSpPr/>
          <p:nvPr/>
        </p:nvSpPr>
        <p:spPr>
          <a:xfrm>
            <a:off x="683568" y="3429000"/>
            <a:ext cx="648072" cy="648072"/>
          </a:xfrm>
          <a:prstGeom prst="flowChartConnector">
            <a:avLst/>
          </a:prstGeom>
          <a:noFill/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spojka 6"/>
          <p:cNvSpPr/>
          <p:nvPr/>
        </p:nvSpPr>
        <p:spPr>
          <a:xfrm>
            <a:off x="6660232" y="1268760"/>
            <a:ext cx="648072" cy="6480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444208" y="8367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 = 500 m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 flipH="1">
            <a:off x="3059832" y="1628800"/>
            <a:ext cx="3888432" cy="3888432"/>
          </a:xfrm>
          <a:prstGeom prst="line">
            <a:avLst/>
          </a:prstGeom>
          <a:ln w="31750" cap="sq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 rot="19000163">
            <a:off x="3657975" y="2887589"/>
            <a:ext cx="287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21,3 km     226</a:t>
            </a:r>
            <a:r>
              <a:rPr lang="cs-CZ" dirty="0" smtClean="0"/>
              <a:t>°</a:t>
            </a:r>
            <a:endParaRPr lang="cs-CZ" dirty="0"/>
          </a:p>
        </p:txBody>
      </p:sp>
      <p:sp>
        <p:nvSpPr>
          <p:cNvPr id="7" name="Vývojový diagram: spojka 6"/>
          <p:cNvSpPr/>
          <p:nvPr/>
        </p:nvSpPr>
        <p:spPr>
          <a:xfrm>
            <a:off x="2771800" y="5157192"/>
            <a:ext cx="648072" cy="6480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ývojový diagram: spojka 7"/>
          <p:cNvSpPr/>
          <p:nvPr/>
        </p:nvSpPr>
        <p:spPr>
          <a:xfrm>
            <a:off x="6660232" y="1268760"/>
            <a:ext cx="648072" cy="648072"/>
          </a:xfrm>
          <a:prstGeom prst="flowChartConnector">
            <a:avLst/>
          </a:prstGeom>
          <a:noFill/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339752" y="59492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 = 500 m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 flipH="1">
            <a:off x="3059832" y="476672"/>
            <a:ext cx="2880320" cy="5040560"/>
          </a:xfrm>
          <a:prstGeom prst="line">
            <a:avLst/>
          </a:prstGeom>
          <a:ln w="31750" cap="sq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 rot="17975821">
            <a:off x="3050798" y="2542705"/>
            <a:ext cx="287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22,0 km     030°</a:t>
            </a:r>
            <a:endParaRPr lang="cs-CZ" dirty="0"/>
          </a:p>
        </p:txBody>
      </p:sp>
      <p:sp>
        <p:nvSpPr>
          <p:cNvPr id="6" name="Vývojový diagram: spojka 5"/>
          <p:cNvSpPr/>
          <p:nvPr/>
        </p:nvSpPr>
        <p:spPr>
          <a:xfrm>
            <a:off x="5580112" y="188640"/>
            <a:ext cx="648072" cy="6480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spojka 6"/>
          <p:cNvSpPr/>
          <p:nvPr/>
        </p:nvSpPr>
        <p:spPr>
          <a:xfrm>
            <a:off x="2771800" y="5157192"/>
            <a:ext cx="648072" cy="648072"/>
          </a:xfrm>
          <a:prstGeom prst="flowChartConnector">
            <a:avLst/>
          </a:prstGeom>
          <a:noFill/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372200" y="4046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 = 500 m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 flipH="1">
            <a:off x="5076056" y="476672"/>
            <a:ext cx="864096" cy="4968552"/>
          </a:xfrm>
          <a:prstGeom prst="line">
            <a:avLst/>
          </a:prstGeom>
          <a:ln w="31750" cap="sq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 rot="16795799">
            <a:off x="4222400" y="2090144"/>
            <a:ext cx="233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19,2 km     190°</a:t>
            </a:r>
            <a:endParaRPr lang="cs-CZ" dirty="0"/>
          </a:p>
        </p:txBody>
      </p:sp>
      <p:sp>
        <p:nvSpPr>
          <p:cNvPr id="6" name="Vývojový diagram: spojka 5"/>
          <p:cNvSpPr/>
          <p:nvPr/>
        </p:nvSpPr>
        <p:spPr>
          <a:xfrm>
            <a:off x="5580112" y="188640"/>
            <a:ext cx="648072" cy="648072"/>
          </a:xfrm>
          <a:prstGeom prst="flowChartConnector">
            <a:avLst/>
          </a:prstGeom>
          <a:noFill/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spojka 6"/>
          <p:cNvSpPr/>
          <p:nvPr/>
        </p:nvSpPr>
        <p:spPr>
          <a:xfrm>
            <a:off x="4716016" y="5157192"/>
            <a:ext cx="648072" cy="6480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572000" y="58772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 = 500 m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>
            <a:off x="4211960" y="3284984"/>
            <a:ext cx="864096" cy="2160240"/>
          </a:xfrm>
          <a:prstGeom prst="line">
            <a:avLst/>
          </a:prstGeom>
          <a:ln w="31750" cap="sq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 rot="4199232">
            <a:off x="3965165" y="4409253"/>
            <a:ext cx="20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8,4 km     338°</a:t>
            </a:r>
            <a:endParaRPr lang="cs-CZ" dirty="0"/>
          </a:p>
        </p:txBody>
      </p:sp>
      <p:sp>
        <p:nvSpPr>
          <p:cNvPr id="6" name="Vývojový diagram: spojka 5"/>
          <p:cNvSpPr/>
          <p:nvPr/>
        </p:nvSpPr>
        <p:spPr>
          <a:xfrm>
            <a:off x="4716016" y="5157192"/>
            <a:ext cx="648072" cy="648072"/>
          </a:xfrm>
          <a:prstGeom prst="flowChartConnector">
            <a:avLst/>
          </a:prstGeom>
          <a:noFill/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ovací čára 6"/>
          <p:cNvCxnSpPr/>
          <p:nvPr/>
        </p:nvCxnSpPr>
        <p:spPr>
          <a:xfrm flipH="1">
            <a:off x="3707904" y="3140968"/>
            <a:ext cx="1152128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 rot="20464141">
            <a:off x="4177362" y="2833896"/>
            <a:ext cx="83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500 m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 rot="20464141">
            <a:off x="3313265" y="3121928"/>
            <a:ext cx="83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500 m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 flipH="1">
            <a:off x="971600" y="3429000"/>
            <a:ext cx="3312368" cy="288032"/>
          </a:xfrm>
          <a:prstGeom prst="line">
            <a:avLst/>
          </a:prstGeom>
          <a:ln w="31750" cap="sq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Vývojový diagram: spojka 3"/>
          <p:cNvSpPr/>
          <p:nvPr/>
        </p:nvSpPr>
        <p:spPr>
          <a:xfrm>
            <a:off x="683568" y="3429000"/>
            <a:ext cx="648072" cy="6480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4211960" y="2924944"/>
            <a:ext cx="144016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 flipH="1">
            <a:off x="971600" y="1628800"/>
            <a:ext cx="5976664" cy="2088232"/>
          </a:xfrm>
          <a:prstGeom prst="line">
            <a:avLst/>
          </a:prstGeom>
          <a:ln w="31750" cap="sq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ývojový diagram: spojka 6"/>
          <p:cNvSpPr/>
          <p:nvPr/>
        </p:nvSpPr>
        <p:spPr>
          <a:xfrm>
            <a:off x="6660232" y="1268760"/>
            <a:ext cx="648072" cy="6480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čára 7"/>
          <p:cNvCxnSpPr/>
          <p:nvPr/>
        </p:nvCxnSpPr>
        <p:spPr>
          <a:xfrm flipH="1">
            <a:off x="3059832" y="1628800"/>
            <a:ext cx="3888432" cy="3888432"/>
          </a:xfrm>
          <a:prstGeom prst="line">
            <a:avLst/>
          </a:prstGeom>
          <a:ln w="31750" cap="sq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ývojový diagram: spojka 8"/>
          <p:cNvSpPr/>
          <p:nvPr/>
        </p:nvSpPr>
        <p:spPr>
          <a:xfrm>
            <a:off x="2771800" y="5157192"/>
            <a:ext cx="648072" cy="6480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čára 9"/>
          <p:cNvCxnSpPr/>
          <p:nvPr/>
        </p:nvCxnSpPr>
        <p:spPr>
          <a:xfrm flipH="1">
            <a:off x="3059832" y="476672"/>
            <a:ext cx="2880320" cy="5040560"/>
          </a:xfrm>
          <a:prstGeom prst="line">
            <a:avLst/>
          </a:prstGeom>
          <a:ln w="31750" cap="sq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Vývojový diagram: spojka 10"/>
          <p:cNvSpPr/>
          <p:nvPr/>
        </p:nvSpPr>
        <p:spPr>
          <a:xfrm>
            <a:off x="5580112" y="188640"/>
            <a:ext cx="648072" cy="6480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čára 11"/>
          <p:cNvCxnSpPr/>
          <p:nvPr/>
        </p:nvCxnSpPr>
        <p:spPr>
          <a:xfrm flipH="1">
            <a:off x="5076056" y="476672"/>
            <a:ext cx="864096" cy="4968552"/>
          </a:xfrm>
          <a:prstGeom prst="line">
            <a:avLst/>
          </a:prstGeom>
          <a:ln w="31750" cap="sq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ývojový diagram: spojka 12"/>
          <p:cNvSpPr/>
          <p:nvPr/>
        </p:nvSpPr>
        <p:spPr>
          <a:xfrm>
            <a:off x="4716016" y="5157192"/>
            <a:ext cx="648072" cy="6480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4211960" y="3284984"/>
            <a:ext cx="864096" cy="2160240"/>
          </a:xfrm>
          <a:prstGeom prst="line">
            <a:avLst/>
          </a:prstGeom>
          <a:ln w="31750" cap="sq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flipH="1">
            <a:off x="3707904" y="3140968"/>
            <a:ext cx="1152128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3059832" y="2132856"/>
            <a:ext cx="2520280" cy="2592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1"/>
            <a:ext cx="896448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Přátelé, kamarádi,</a:t>
            </a:r>
          </a:p>
          <a:p>
            <a:endParaRPr lang="cs-CZ" sz="400" dirty="0" smtClean="0"/>
          </a:p>
          <a:p>
            <a:r>
              <a:rPr lang="cs-CZ" sz="1600" dirty="0" smtClean="0"/>
              <a:t>další plachtařská sezóna už klepe na dveře a proto mi dovolte představit  novou soutěž, nazvanou         </a:t>
            </a:r>
            <a:r>
              <a:rPr lang="cs-CZ" sz="1600" b="1" dirty="0" smtClean="0"/>
              <a:t>VYSOKOVSKÁ HVĚZDA 201</a:t>
            </a:r>
            <a:r>
              <a:rPr lang="cs-CZ" sz="1600" b="1" dirty="0" smtClean="0">
                <a:solidFill>
                  <a:srgbClr val="FF0000"/>
                </a:solidFill>
              </a:rPr>
              <a:t>7</a:t>
            </a:r>
            <a:r>
              <a:rPr lang="cs-CZ" sz="1600" dirty="0" smtClean="0"/>
              <a:t>,  která má za cíl donutit nás uletět pár kilometrů kolem našeho krásného kopce a zároveň si trochu </a:t>
            </a:r>
            <a:r>
              <a:rPr lang="cs-CZ" sz="1600" dirty="0" err="1" smtClean="0"/>
              <a:t>zazávodit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Soutěžit se bude na trati, která je volena dle pravidel Celostátní plachtařské soutěže. Jedná se o polygon,  který má kromě </a:t>
            </a:r>
            <a:r>
              <a:rPr lang="cs-CZ" sz="1600" dirty="0" smtClean="0"/>
              <a:t>výchozího </a:t>
            </a:r>
            <a:r>
              <a:rPr lang="cs-CZ" sz="1600" dirty="0" smtClean="0"/>
              <a:t>a koncového bodu tratě pět otočných </a:t>
            </a:r>
            <a:r>
              <a:rPr lang="cs-CZ" sz="1600" dirty="0" smtClean="0"/>
              <a:t>bodů a jehož délka je 108,4 km.</a:t>
            </a:r>
            <a:endParaRPr lang="cs-CZ" sz="1600" dirty="0" smtClean="0"/>
          </a:p>
          <a:p>
            <a:r>
              <a:rPr lang="cs-CZ" sz="1600" dirty="0" smtClean="0"/>
              <a:t>Protože jste loni někteří mudrovali, že otočný bod Proruby u </a:t>
            </a:r>
            <a:r>
              <a:rPr lang="cs-CZ" sz="1600" dirty="0" err="1" smtClean="0"/>
              <a:t>Vysokovské</a:t>
            </a:r>
            <a:r>
              <a:rPr lang="cs-CZ" sz="1600" dirty="0" smtClean="0"/>
              <a:t> hvězdy 2016 se nedá otočit </a:t>
            </a:r>
            <a:r>
              <a:rPr lang="cs-CZ" sz="1600" dirty="0" smtClean="0">
                <a:sym typeface="Wingdings" pitchFamily="2" charset="2"/>
              </a:rPr>
              <a:t>, pozměnil jsem pro jistotu všechny otočné body a celou trať nakreslil znovu. </a:t>
            </a:r>
          </a:p>
          <a:p>
            <a:endParaRPr lang="cs-CZ" sz="400" dirty="0" smtClean="0">
              <a:sym typeface="Wingdings" pitchFamily="2" charset="2"/>
            </a:endParaRPr>
          </a:p>
          <a:p>
            <a:r>
              <a:rPr lang="cs-CZ" sz="1600" dirty="0" smtClean="0">
                <a:sym typeface="Wingdings" pitchFamily="2" charset="2"/>
              </a:rPr>
              <a:t>VBT 	090NACHOD   	N50°24'47´´        E016°07'18´´ 	440m 	Náchod rádio 130,550</a:t>
            </a:r>
          </a:p>
          <a:p>
            <a:r>
              <a:rPr lang="cs-CZ" sz="1600" dirty="0" smtClean="0">
                <a:sym typeface="Wingdings" pitchFamily="2" charset="2"/>
              </a:rPr>
              <a:t>1.OB	801Hvzd1   	N50°24'10´´        E015°56'26´´ 	322m	</a:t>
            </a:r>
          </a:p>
          <a:p>
            <a:r>
              <a:rPr lang="cs-CZ" sz="1600" dirty="0" smtClean="0">
                <a:sym typeface="Wingdings" pitchFamily="2" charset="2"/>
              </a:rPr>
              <a:t>2.OB	802Hvzd2		N50°28'30´´        E016°16'14„	597m	Hronov rádio 122,2</a:t>
            </a:r>
          </a:p>
          <a:p>
            <a:r>
              <a:rPr lang="cs-CZ" sz="1600" dirty="0" smtClean="0">
                <a:sym typeface="Wingdings" pitchFamily="2" charset="2"/>
              </a:rPr>
              <a:t>3.OB	803Hvzd3		N50°20'31´´        E016°03'19´´ 	265m	</a:t>
            </a:r>
            <a:r>
              <a:rPr lang="cs-CZ" sz="1600" dirty="0" smtClean="0">
                <a:sym typeface="Wingdings" pitchFamily="2" charset="2"/>
              </a:rPr>
              <a:t>Město </a:t>
            </a:r>
            <a:r>
              <a:rPr lang="cs-CZ" sz="1600" dirty="0" smtClean="0">
                <a:sym typeface="Wingdings" pitchFamily="2" charset="2"/>
              </a:rPr>
              <a:t>rádio 123,4</a:t>
            </a:r>
          </a:p>
          <a:p>
            <a:r>
              <a:rPr lang="cs-CZ" sz="1600" dirty="0" smtClean="0">
                <a:sym typeface="Wingdings" pitchFamily="2" charset="2"/>
              </a:rPr>
              <a:t>4.OB	804Hvzd4		 N50°30'47´´       E016°12'42´´ 	403m	Hronov rádio 122,2</a:t>
            </a:r>
          </a:p>
          <a:p>
            <a:r>
              <a:rPr lang="cs-CZ" sz="1600" dirty="0" smtClean="0">
                <a:sym typeface="Wingdings" pitchFamily="2" charset="2"/>
              </a:rPr>
              <a:t>5.OB	805Hvzd5		 N50°20'36´´       E016°09'56´´ 	364m	Město rádio 123,4</a:t>
            </a:r>
          </a:p>
          <a:p>
            <a:r>
              <a:rPr lang="cs-CZ" sz="1600" dirty="0" smtClean="0">
                <a:sym typeface="Wingdings" pitchFamily="2" charset="2"/>
              </a:rPr>
              <a:t>KBT	090NACHOD	 N50°24'47´´        E016°07'18´´ 	440m 	Náchod rádio 130,550</a:t>
            </a:r>
          </a:p>
          <a:p>
            <a:endParaRPr lang="cs-CZ" sz="400" dirty="0" smtClean="0">
              <a:sym typeface="Wingdings" pitchFamily="2" charset="2"/>
            </a:endParaRPr>
          </a:p>
          <a:p>
            <a:r>
              <a:rPr lang="cs-CZ" sz="1600" dirty="0" smtClean="0">
                <a:sym typeface="Wingdings" pitchFamily="2" charset="2"/>
              </a:rPr>
              <a:t>Celá trať je naplánována tak, abychom se v jakémkoliv okamžiku letu nacházeli nejdále 5 km  od nějakého letiště či přistávací plochy</a:t>
            </a:r>
            <a:r>
              <a:rPr lang="cs-CZ" sz="1600" dirty="0" smtClean="0">
                <a:sym typeface="Wingdings" pitchFamily="2" charset="2"/>
              </a:rPr>
              <a:t>. Je to proto, že podobná trať se většinou létá za počasí, které přeletům nepřeje. A  kdyby </a:t>
            </a:r>
            <a:r>
              <a:rPr lang="cs-CZ" sz="1600" dirty="0" smtClean="0">
                <a:sym typeface="Wingdings" pitchFamily="2" charset="2"/>
              </a:rPr>
              <a:t>bylo nejhůř, Samba je pro nás </a:t>
            </a:r>
            <a:r>
              <a:rPr lang="cs-CZ" sz="1600" dirty="0" smtClean="0">
                <a:sym typeface="Wingdings" pitchFamily="2" charset="2"/>
              </a:rPr>
              <a:t>za pár minut</a:t>
            </a:r>
            <a:r>
              <a:rPr lang="cs-CZ" sz="1600" dirty="0" smtClean="0">
                <a:sym typeface="Wingdings" pitchFamily="2" charset="2"/>
              </a:rPr>
              <a:t>.</a:t>
            </a:r>
            <a:endParaRPr lang="cs-CZ" sz="1600" dirty="0" smtClean="0">
              <a:sym typeface="Wingdings" pitchFamily="2" charset="2"/>
            </a:endParaRPr>
          </a:p>
          <a:p>
            <a:r>
              <a:rPr lang="cs-CZ" sz="1600" dirty="0" smtClean="0">
                <a:sym typeface="Wingdings" pitchFamily="2" charset="2"/>
              </a:rPr>
              <a:t>Nezapomeňte na rozdílovou výšku 1000 m mezi VBT a KBT a správné průlety páskou a cylindry</a:t>
            </a:r>
            <a:r>
              <a:rPr lang="cs-CZ" sz="1600" dirty="0" smtClean="0">
                <a:sym typeface="Wingdings" pitchFamily="2" charset="2"/>
              </a:rPr>
              <a:t>.</a:t>
            </a:r>
            <a:endParaRPr lang="cs-CZ" sz="800" dirty="0" smtClean="0">
              <a:sym typeface="Wingdings" pitchFamily="2" charset="2"/>
            </a:endParaRPr>
          </a:p>
          <a:p>
            <a:r>
              <a:rPr lang="cs-CZ" sz="1600" dirty="0" smtClean="0">
                <a:sym typeface="Wingdings" pitchFamily="2" charset="2"/>
              </a:rPr>
              <a:t>Pro nejrychlejšího pilota, </a:t>
            </a:r>
            <a:r>
              <a:rPr lang="cs-CZ" sz="1600" dirty="0" err="1" smtClean="0">
                <a:sym typeface="Wingdings" pitchFamily="2" charset="2"/>
              </a:rPr>
              <a:t>pilota</a:t>
            </a:r>
            <a:r>
              <a:rPr lang="cs-CZ" sz="1600" dirty="0" smtClean="0">
                <a:sym typeface="Wingdings" pitchFamily="2" charset="2"/>
              </a:rPr>
              <a:t> s nejvíce body za oblet a pilota s nejvíce oblety připravím nějakou odměnu (nátěr </a:t>
            </a:r>
            <a:r>
              <a:rPr lang="cs-CZ" sz="1600" dirty="0" err="1" smtClean="0">
                <a:sym typeface="Wingdings" pitchFamily="2" charset="2"/>
              </a:rPr>
              <a:t>prahovek</a:t>
            </a:r>
            <a:r>
              <a:rPr lang="cs-CZ" sz="1600" dirty="0" smtClean="0">
                <a:sym typeface="Wingdings" pitchFamily="2" charset="2"/>
              </a:rPr>
              <a:t>, sečení, betonování, …..) možná i něco jiného.</a:t>
            </a:r>
          </a:p>
          <a:p>
            <a:r>
              <a:rPr lang="cs-CZ" sz="1600" dirty="0" smtClean="0">
                <a:sym typeface="Wingdings" pitchFamily="2" charset="2"/>
              </a:rPr>
              <a:t>Do funkce ředitele, hlavního rozhodčího a organizátora soutěže jsem dosadil sebe, takže v případě nejasností a protestů se na mně neváhejte obrátit.  Za peníze a alkohol </a:t>
            </a:r>
            <a:r>
              <a:rPr lang="cs-CZ" sz="1600" dirty="0" err="1" smtClean="0">
                <a:sym typeface="Wingdings" pitchFamily="2" charset="2"/>
              </a:rPr>
              <a:t>dokáži</a:t>
            </a:r>
            <a:r>
              <a:rPr lang="cs-CZ" sz="1600" dirty="0" smtClean="0">
                <a:sym typeface="Wingdings" pitchFamily="2" charset="2"/>
              </a:rPr>
              <a:t> vyřešit  úplně vše </a:t>
            </a:r>
            <a:r>
              <a:rPr lang="cs-CZ" sz="1600" dirty="0" smtClean="0">
                <a:sym typeface="Wingdings" pitchFamily="2" charset="2"/>
              </a:rPr>
              <a:t></a:t>
            </a:r>
          </a:p>
          <a:p>
            <a:r>
              <a:rPr lang="cs-CZ" sz="1600" dirty="0" smtClean="0">
                <a:sym typeface="Wingdings" pitchFamily="2" charset="2"/>
              </a:rPr>
              <a:t>Pokud se vám trať povede ulétnout, poprosím vás o předání informace do mého </a:t>
            </a:r>
            <a:r>
              <a:rPr lang="cs-CZ" sz="1600" dirty="0" smtClean="0">
                <a:sym typeface="Wingdings" pitchFamily="2" charset="2"/>
              </a:rPr>
              <a:t>mailu </a:t>
            </a:r>
            <a:r>
              <a:rPr lang="cs-CZ" sz="1600" dirty="0" err="1" smtClean="0">
                <a:sym typeface="Wingdings" pitchFamily="2" charset="2"/>
              </a:rPr>
              <a:t>seibrt</a:t>
            </a:r>
            <a:r>
              <a:rPr lang="cs-CZ" sz="1600" dirty="0" smtClean="0">
                <a:sym typeface="Wingdings" pitchFamily="2" charset="2"/>
              </a:rPr>
              <a:t>@seznam.</a:t>
            </a:r>
            <a:r>
              <a:rPr lang="cs-CZ" sz="1600" dirty="0" err="1" smtClean="0">
                <a:sym typeface="Wingdings" pitchFamily="2" charset="2"/>
              </a:rPr>
              <a:t>cz</a:t>
            </a:r>
            <a:endParaRPr lang="cs-CZ" sz="1600" dirty="0" smtClean="0">
              <a:sym typeface="Wingdings" pitchFamily="2" charset="2"/>
            </a:endParaRPr>
          </a:p>
          <a:p>
            <a:endParaRPr lang="cs-CZ" sz="800" dirty="0" smtClean="0">
              <a:sym typeface="Wingdings" pitchFamily="2" charset="2"/>
            </a:endParaRPr>
          </a:p>
          <a:p>
            <a:r>
              <a:rPr lang="cs-CZ" sz="1600" dirty="0" smtClean="0">
                <a:sym typeface="Wingdings" pitchFamily="2" charset="2"/>
              </a:rPr>
              <a:t>Všem přeji hodně zážitků na této trati, hlavně pozitivních a pěkné sportovní výkony,  </a:t>
            </a:r>
            <a:r>
              <a:rPr lang="cs-CZ" sz="1600" dirty="0" err="1" smtClean="0">
                <a:sym typeface="Wingdings" pitchFamily="2" charset="2"/>
              </a:rPr>
              <a:t>Brt</a:t>
            </a:r>
            <a:endParaRPr lang="cs-CZ" sz="1600" dirty="0" smtClean="0">
              <a:sym typeface="Wingdings" pitchFamily="2" charset="2"/>
            </a:endParaRPr>
          </a:p>
          <a:p>
            <a:endParaRPr lang="cs-CZ" dirty="0" smtClean="0">
              <a:sym typeface="Wingdings" pitchFamily="2" charset="2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3059832" y="2132856"/>
            <a:ext cx="2520280" cy="2592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ovací šipka 4"/>
          <p:cNvCxnSpPr/>
          <p:nvPr/>
        </p:nvCxnSpPr>
        <p:spPr>
          <a:xfrm flipH="1" flipV="1">
            <a:off x="3419872" y="2492896"/>
            <a:ext cx="855049" cy="91651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3851920" y="26369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95936" y="26369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5 km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4499992" y="476672"/>
            <a:ext cx="2520280" cy="2592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4499992" y="476672"/>
            <a:ext cx="2520280" cy="2592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 flipV="1">
            <a:off x="5724128" y="1772816"/>
            <a:ext cx="855049" cy="91651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084168" y="19168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5 km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2915816" y="3573016"/>
            <a:ext cx="2520280" cy="2592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2915816" y="3573016"/>
            <a:ext cx="2520280" cy="2592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2915816" y="4849568"/>
            <a:ext cx="1215090" cy="30762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275856" y="50851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5 km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827584" y="2204864"/>
            <a:ext cx="2520280" cy="2592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827584" y="2204864"/>
            <a:ext cx="2520280" cy="2592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 flipV="1">
            <a:off x="1187624" y="2636912"/>
            <a:ext cx="855049" cy="91651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475656" y="27089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5 km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827584" y="2204864"/>
            <a:ext cx="2520280" cy="2592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Elipsa 3"/>
          <p:cNvSpPr/>
          <p:nvPr/>
        </p:nvSpPr>
        <p:spPr>
          <a:xfrm>
            <a:off x="3059832" y="2132856"/>
            <a:ext cx="2520280" cy="2592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499992" y="476672"/>
            <a:ext cx="2520280" cy="2592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915816" y="3573016"/>
            <a:ext cx="2520280" cy="2592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827584" y="2204864"/>
            <a:ext cx="2520280" cy="2592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Elipsa 3"/>
          <p:cNvSpPr/>
          <p:nvPr/>
        </p:nvSpPr>
        <p:spPr>
          <a:xfrm>
            <a:off x="3059832" y="2132856"/>
            <a:ext cx="2520280" cy="2592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499992" y="476672"/>
            <a:ext cx="2520280" cy="2592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915816" y="3573016"/>
            <a:ext cx="2520280" cy="25922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1008185" y="492369"/>
            <a:ext cx="5978769" cy="5029200"/>
          </a:xfrm>
          <a:custGeom>
            <a:avLst/>
            <a:gdLst>
              <a:gd name="connsiteX0" fmla="*/ 3294184 w 5978769"/>
              <a:gd name="connsiteY0" fmla="*/ 2907323 h 5029200"/>
              <a:gd name="connsiteX1" fmla="*/ 0 w 5978769"/>
              <a:gd name="connsiteY1" fmla="*/ 3247293 h 5029200"/>
              <a:gd name="connsiteX2" fmla="*/ 5978769 w 5978769"/>
              <a:gd name="connsiteY2" fmla="*/ 1125416 h 5029200"/>
              <a:gd name="connsiteX3" fmla="*/ 2098430 w 5978769"/>
              <a:gd name="connsiteY3" fmla="*/ 5029200 h 5029200"/>
              <a:gd name="connsiteX4" fmla="*/ 4935415 w 5978769"/>
              <a:gd name="connsiteY4" fmla="*/ 0 h 5029200"/>
              <a:gd name="connsiteX5" fmla="*/ 4091353 w 5978769"/>
              <a:gd name="connsiteY5" fmla="*/ 4994031 h 5029200"/>
              <a:gd name="connsiteX6" fmla="*/ 3294184 w 5978769"/>
              <a:gd name="connsiteY6" fmla="*/ 2907323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8769" h="5029200">
                <a:moveTo>
                  <a:pt x="3294184" y="2907323"/>
                </a:moveTo>
                <a:lnTo>
                  <a:pt x="0" y="3247293"/>
                </a:lnTo>
                <a:lnTo>
                  <a:pt x="5978769" y="1125416"/>
                </a:lnTo>
                <a:lnTo>
                  <a:pt x="2098430" y="5029200"/>
                </a:lnTo>
                <a:lnTo>
                  <a:pt x="4935415" y="0"/>
                </a:lnTo>
                <a:lnTo>
                  <a:pt x="4091353" y="4994031"/>
                </a:lnTo>
                <a:lnTo>
                  <a:pt x="3294184" y="2907323"/>
                </a:ln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5689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Dosažené body do CPS pro kluzák </a:t>
            </a:r>
            <a:r>
              <a:rPr lang="cs-CZ" sz="3200" b="1" dirty="0" err="1" smtClean="0"/>
              <a:t>Bergfalke</a:t>
            </a:r>
            <a:r>
              <a:rPr lang="cs-CZ" sz="3200" b="1" dirty="0" smtClean="0"/>
              <a:t> III</a:t>
            </a:r>
          </a:p>
          <a:p>
            <a:endParaRPr lang="cs-CZ" sz="3200" b="1" dirty="0"/>
          </a:p>
          <a:p>
            <a:r>
              <a:rPr lang="cs-CZ" sz="3200" b="1" dirty="0" err="1" smtClean="0"/>
              <a:t>Prům</a:t>
            </a:r>
            <a:r>
              <a:rPr lang="cs-CZ" sz="3200" b="1" dirty="0" smtClean="0"/>
              <a:t>. rychlost km/hod 		Body CPS</a:t>
            </a:r>
          </a:p>
          <a:p>
            <a:r>
              <a:rPr lang="cs-CZ" sz="3200" b="1" dirty="0" smtClean="0"/>
              <a:t>		35				174		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40				202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45				227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50				251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55				274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60				295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65				316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70				337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75				356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80				376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5689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Dosažené body do CPS pro kluzák </a:t>
            </a:r>
            <a:r>
              <a:rPr lang="cs-CZ" sz="3200" b="1" dirty="0" err="1" smtClean="0"/>
              <a:t>Duobanjo</a:t>
            </a:r>
            <a:endParaRPr lang="cs-CZ" sz="3200" b="1" dirty="0" smtClean="0"/>
          </a:p>
          <a:p>
            <a:endParaRPr lang="cs-CZ" sz="3200" b="1" dirty="0"/>
          </a:p>
          <a:p>
            <a:r>
              <a:rPr lang="cs-CZ" sz="3200" b="1" dirty="0" err="1" smtClean="0"/>
              <a:t>Prům</a:t>
            </a:r>
            <a:r>
              <a:rPr lang="cs-CZ" sz="3200" b="1" dirty="0" smtClean="0"/>
              <a:t>. rychlost km/hod 		Body CPS</a:t>
            </a:r>
          </a:p>
          <a:p>
            <a:r>
              <a:rPr lang="cs-CZ" sz="3200" b="1" dirty="0" smtClean="0"/>
              <a:t>		40				189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45				213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50				237		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55				259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60				280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65				300		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70				320		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75				339		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80				358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85				376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5689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Dosažené body do CPS pro kluzák VSO-10</a:t>
            </a:r>
          </a:p>
          <a:p>
            <a:endParaRPr lang="cs-CZ" sz="3200" b="1" dirty="0"/>
          </a:p>
          <a:p>
            <a:r>
              <a:rPr lang="cs-CZ" sz="3200" b="1" dirty="0" err="1" smtClean="0"/>
              <a:t>Prům</a:t>
            </a:r>
            <a:r>
              <a:rPr lang="cs-CZ" sz="3200" b="1" dirty="0" smtClean="0"/>
              <a:t>. rychlost km/hod 		Body CPS</a:t>
            </a:r>
          </a:p>
          <a:p>
            <a:r>
              <a:rPr lang="cs-CZ" sz="3200" b="1" dirty="0" smtClean="0"/>
              <a:t>		55				175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60				193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65				210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70				226	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75				242		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80				257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85				273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90				288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95				303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100				317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5689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Dosažené body do CPS pro kluzák ASW-15</a:t>
            </a:r>
          </a:p>
          <a:p>
            <a:endParaRPr lang="cs-CZ" sz="3200" b="1" dirty="0"/>
          </a:p>
          <a:p>
            <a:r>
              <a:rPr lang="cs-CZ" sz="3200" b="1" dirty="0" err="1" smtClean="0"/>
              <a:t>Prům</a:t>
            </a:r>
            <a:r>
              <a:rPr lang="cs-CZ" sz="3200" b="1" dirty="0" smtClean="0"/>
              <a:t>. rychlost km/hod 		Body CPS</a:t>
            </a:r>
          </a:p>
          <a:p>
            <a:r>
              <a:rPr lang="cs-CZ" sz="3200" b="1" dirty="0" smtClean="0"/>
              <a:t>		55				164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60				182	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65				198	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70				214		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75				230		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80				245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85				260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90				275	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95				289</a:t>
            </a:r>
          </a:p>
          <a:p>
            <a:r>
              <a:rPr lang="cs-CZ" sz="3200" b="1" dirty="0"/>
              <a:t>	</a:t>
            </a:r>
            <a:r>
              <a:rPr lang="cs-CZ" sz="3200" b="1" dirty="0" smtClean="0"/>
              <a:t>	100				303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Dosažené body do CPS srovnání kluzáků</a:t>
            </a:r>
          </a:p>
          <a:p>
            <a:endParaRPr lang="cs-CZ" sz="3200" b="1" dirty="0" smtClean="0"/>
          </a:p>
          <a:p>
            <a:r>
              <a:rPr lang="cs-CZ" sz="3200" b="1" dirty="0" smtClean="0"/>
              <a:t>Body CPS  			Dosažená rychlost km/h</a:t>
            </a:r>
          </a:p>
          <a:p>
            <a:r>
              <a:rPr lang="cs-CZ" sz="3200" b="1" dirty="0" smtClean="0"/>
              <a:t>		BF III		Duo		VSO		ASW</a:t>
            </a:r>
          </a:p>
          <a:p>
            <a:r>
              <a:rPr lang="cs-CZ" sz="3200" b="1" dirty="0" smtClean="0"/>
              <a:t>	</a:t>
            </a:r>
            <a:endParaRPr lang="cs-CZ" sz="3200" b="1" dirty="0"/>
          </a:p>
          <a:p>
            <a:r>
              <a:rPr lang="cs-CZ" sz="3200" b="1" dirty="0" smtClean="0"/>
              <a:t>200		39,7		42,2		62,3		65,5</a:t>
            </a:r>
          </a:p>
          <a:p>
            <a:r>
              <a:rPr lang="cs-CZ" sz="3200" b="1" dirty="0" smtClean="0"/>
              <a:t>250		49,7		53		77,5		81,8</a:t>
            </a:r>
          </a:p>
          <a:p>
            <a:r>
              <a:rPr lang="cs-CZ" sz="3200" b="1" dirty="0" smtClean="0"/>
              <a:t>300		61		65		94		99 </a:t>
            </a:r>
          </a:p>
          <a:p>
            <a:r>
              <a:rPr lang="cs-CZ" sz="3200" b="1" dirty="0" smtClean="0"/>
              <a:t>350		73,5		78		111,5	116,7</a:t>
            </a:r>
          </a:p>
          <a:p>
            <a:endParaRPr lang="cs-CZ" sz="3200" b="1" dirty="0" smtClean="0"/>
          </a:p>
        </p:txBody>
      </p:sp>
      <p:sp>
        <p:nvSpPr>
          <p:cNvPr id="3" name="Elipsa 2"/>
          <p:cNvSpPr/>
          <p:nvPr/>
        </p:nvSpPr>
        <p:spPr>
          <a:xfrm>
            <a:off x="0" y="3140968"/>
            <a:ext cx="89644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11560" y="558924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3 lety za rok = 750 bodů = 450. místo v CPS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etadlo_export.gif"/>
          <p:cNvPicPr>
            <a:picLocks noChangeAspect="1"/>
          </p:cNvPicPr>
          <p:nvPr/>
        </p:nvPicPr>
        <p:blipFill>
          <a:blip r:embed="rId2" cstate="print">
            <a:grayscl/>
            <a:lum bright="-5000" contrast="52000"/>
          </a:blip>
          <a:stretch>
            <a:fillRect/>
          </a:stretch>
        </p:blipFill>
        <p:spPr>
          <a:xfrm>
            <a:off x="2123728" y="1844824"/>
            <a:ext cx="4257818" cy="4357610"/>
          </a:xfrm>
          <a:prstGeom prst="rect">
            <a:avLst/>
          </a:prstGeom>
          <a:noFill/>
          <a:effectLst>
            <a:outerShdw blurRad="76200" dist="38100" dir="18000000" sy="23000" kx="-1200000" algn="bl" rotWithShape="0">
              <a:prstClr val="black">
                <a:alpha val="41000"/>
              </a:prstClr>
            </a:outerShdw>
          </a:effectLst>
          <a:scene3d>
            <a:camera prst="isometricLeftDown">
              <a:rot lat="490854" lon="1605011" rev="20914106"/>
            </a:camera>
            <a:lightRig rig="threePt" dir="t"/>
          </a:scene3d>
          <a:sp3d prstMaterial="matte">
            <a:bevelT/>
            <a:bevelB prst="relaxedInset"/>
          </a:sp3d>
        </p:spPr>
      </p:pic>
      <p:sp>
        <p:nvSpPr>
          <p:cNvPr id="3" name="TextovéPole 2"/>
          <p:cNvSpPr txBox="1"/>
          <p:nvPr/>
        </p:nvSpPr>
        <p:spPr>
          <a:xfrm>
            <a:off x="611560" y="69269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L E T U    Z D A R   ! ! !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44000" cy="6858000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 flipH="1">
            <a:off x="971600" y="3429000"/>
            <a:ext cx="3312368" cy="28803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 flipH="1">
            <a:off x="971600" y="1628800"/>
            <a:ext cx="5976664" cy="208823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ovací čára 3"/>
          <p:cNvCxnSpPr/>
          <p:nvPr/>
        </p:nvCxnSpPr>
        <p:spPr>
          <a:xfrm flipH="1">
            <a:off x="971600" y="3429000"/>
            <a:ext cx="3312368" cy="28803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 flipH="1">
            <a:off x="971600" y="1628800"/>
            <a:ext cx="5976664" cy="208823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ovací čára 3"/>
          <p:cNvCxnSpPr/>
          <p:nvPr/>
        </p:nvCxnSpPr>
        <p:spPr>
          <a:xfrm flipH="1">
            <a:off x="971600" y="3429000"/>
            <a:ext cx="3312368" cy="28803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čára 4"/>
          <p:cNvCxnSpPr/>
          <p:nvPr/>
        </p:nvCxnSpPr>
        <p:spPr>
          <a:xfrm flipH="1">
            <a:off x="3059832" y="1628800"/>
            <a:ext cx="3888432" cy="388843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 flipH="1">
            <a:off x="971600" y="3429000"/>
            <a:ext cx="3312368" cy="28803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ovací čára 3"/>
          <p:cNvCxnSpPr/>
          <p:nvPr/>
        </p:nvCxnSpPr>
        <p:spPr>
          <a:xfrm flipH="1">
            <a:off x="971600" y="1628800"/>
            <a:ext cx="5976664" cy="208823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 flipH="1">
            <a:off x="3059832" y="1628800"/>
            <a:ext cx="3888432" cy="388843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 flipH="1">
            <a:off x="3059832" y="476672"/>
            <a:ext cx="2880320" cy="5040560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 flipH="1">
            <a:off x="971600" y="3429000"/>
            <a:ext cx="3312368" cy="28803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ovací čára 3"/>
          <p:cNvCxnSpPr/>
          <p:nvPr/>
        </p:nvCxnSpPr>
        <p:spPr>
          <a:xfrm flipH="1">
            <a:off x="971600" y="1628800"/>
            <a:ext cx="5976664" cy="208823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čára 4"/>
          <p:cNvCxnSpPr/>
          <p:nvPr/>
        </p:nvCxnSpPr>
        <p:spPr>
          <a:xfrm flipH="1">
            <a:off x="3059832" y="1628800"/>
            <a:ext cx="3888432" cy="388843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 flipH="1">
            <a:off x="3059832" y="476672"/>
            <a:ext cx="2880320" cy="5040560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 flipH="1">
            <a:off x="5076056" y="476672"/>
            <a:ext cx="864096" cy="496855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etr\Desktop\Hvězda 2017\mapa 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 flipH="1">
            <a:off x="971600" y="3429000"/>
            <a:ext cx="3312368" cy="28803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ovací čára 3"/>
          <p:cNvCxnSpPr/>
          <p:nvPr/>
        </p:nvCxnSpPr>
        <p:spPr>
          <a:xfrm flipH="1">
            <a:off x="971600" y="1628800"/>
            <a:ext cx="5976664" cy="208823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čára 4"/>
          <p:cNvCxnSpPr/>
          <p:nvPr/>
        </p:nvCxnSpPr>
        <p:spPr>
          <a:xfrm flipH="1">
            <a:off x="3059832" y="1628800"/>
            <a:ext cx="3888432" cy="388843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 flipH="1">
            <a:off x="3059832" y="476672"/>
            <a:ext cx="2880320" cy="5040560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 flipH="1">
            <a:off x="5076056" y="476672"/>
            <a:ext cx="864096" cy="4968552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4283968" y="3429000"/>
            <a:ext cx="792088" cy="2016224"/>
          </a:xfrm>
          <a:prstGeom prst="line">
            <a:avLst/>
          </a:prstGeom>
          <a:ln w="31750" cap="sq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254</Words>
  <Application>Microsoft Office PowerPoint</Application>
  <PresentationFormat>Předvádění na obrazovce (4:3)</PresentationFormat>
  <Paragraphs>105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</dc:creator>
  <cp:lastModifiedBy>Petr</cp:lastModifiedBy>
  <cp:revision>51</cp:revision>
  <dcterms:created xsi:type="dcterms:W3CDTF">2017-02-25T17:01:07Z</dcterms:created>
  <dcterms:modified xsi:type="dcterms:W3CDTF">2017-03-02T08:55:18Z</dcterms:modified>
</cp:coreProperties>
</file>